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A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84"/>
    <p:restoredTop sz="84014"/>
  </p:normalViewPr>
  <p:slideViewPr>
    <p:cSldViewPr snapToGrid="0" snapToObjects="1">
      <p:cViewPr varScale="1">
        <p:scale>
          <a:sx n="106" d="100"/>
          <a:sy n="106" d="100"/>
        </p:scale>
        <p:origin x="1640" y="184"/>
      </p:cViewPr>
      <p:guideLst/>
    </p:cSldViewPr>
  </p:slideViewPr>
  <p:outlineViewPr>
    <p:cViewPr>
      <p:scale>
        <a:sx n="33" d="100"/>
        <a:sy n="33" d="100"/>
      </p:scale>
      <p:origin x="0" y="-63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F2DDE3-DA99-7B47-81CC-936B749FA282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1F74-C5FE-1848-AA64-E465F76E371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4964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7F75F7-1307-5048-A8BF-6CF9D9E38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76C54EB-B99E-524B-A14A-0D793FA45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dirty="0"/>
              <a:t>Klik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5993AB2-4FD9-2C41-801C-BA73F2967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10C1D69-AC00-8C48-8A24-FD0922011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74780C5-4EB7-AE49-A950-4559A8863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13131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5BD78E-3779-5B4C-81A9-3ABEAB529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1891C9A-DC11-584F-87C9-2C234B536E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B11177C-B3F9-9541-9C0E-B11FE6B56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3D9F5B4-EA65-3045-A5BC-73F9989F8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146B14E-49FF-EA41-BEF3-B57FB1860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8850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A6121A5C-7D5F-FC44-847D-A9287B91E3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B3D9B60-5BFE-9F48-9B6F-0B62BF0AE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7196E3A-0190-3C42-B274-3F08A4B29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2B387ED-E0D5-CE45-B375-2277219C6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FABCD0B-D1A4-1143-85F3-7B55BB853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53257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F80A50-0329-FF40-85F8-8A4AA6A40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86420"/>
            <a:ext cx="10515600" cy="1067232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0CAD849-F4CB-CB41-8C67-31304B730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573"/>
            <a:ext cx="10515600" cy="412229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B2A5D28-8668-B04E-BAE7-8E038A2F8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8F30017-4637-1448-937C-BEB65EB52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66286F2-2C04-BF48-AF5C-B1E9E2057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9992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F8E898-2B4B-3444-ACB0-FFAF6236F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EFA45E9-0A3F-094C-9212-AD2E1E26A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B3D5117-F87B-F644-9A51-076E5524F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5D337D-62F5-7245-A8E8-5581C2894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BBC7DDF-4EA5-3242-87C7-1C5F57CCB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81829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AC3929-AF3E-BD41-BE25-9392BDE8B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648472F-52E9-4F49-B878-7F654D9B9B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68EAAFF-C89F-2A4B-99B4-88870D59DC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132D5FE-A961-4341-9257-25DF3F50D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4FD5143-A9E3-C147-962C-0DF916757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0E0BC36-6044-FC49-B83C-BD4F1A62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17905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9BF610-728D-1C42-AE7E-31D146083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93135"/>
            <a:ext cx="10515600" cy="797553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73F0A0B-AAD9-4F44-B7D6-05507B491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9E0782A4-FD4F-7C42-A775-27247CACD3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23044190-D15C-0447-80F0-B41459CEBE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223BCCD-04C9-6144-AF88-B6E37C2B0D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94FE8B5A-2D8A-8E40-8C26-87913D706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C056751B-D8BD-CD4F-BA1B-C337F1DC0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EB2F0D2C-24FE-F24F-A849-CA5FD967C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4830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E0490-F353-E440-B125-F259BF78E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3136"/>
            <a:ext cx="10515600" cy="797552"/>
          </a:xfrm>
        </p:spPr>
        <p:txBody>
          <a:bodyPr/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5C7D055-ED72-F84B-985A-037E1696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9F18C03-1575-E948-A836-C9EA0AF11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E9701C76-48E4-C641-B6B3-398DA6923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66338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973E5FE-D6CE-384A-8FC4-BDDCCB180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18A63291-7DA6-CE43-82B0-A8CDD1B55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C6856A9-B5CD-1944-BD8F-EB0BF86E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0379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41144F-02DD-F24E-8F1C-C04A48EF7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13587B-92EC-A94A-BED9-C5283D3C6E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1DD41BB-CC10-004D-93EF-EC2EF74B73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C11ABE36-258D-6743-A940-86AF6DD64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1E450395-5048-4445-AA6C-57308D031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EA27FE6-88E5-0B43-B7A0-ACCC69598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7805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91804D-2CCE-BE47-94BB-79FE111C9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1F74C9B-7DBA-0248-BBF4-94157585E0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C5607DD-B72D-2D4F-A009-973255E29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81F51A0-7B18-C141-98FE-2790DC3EF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7080E-1AFA-7C4E-9C1D-9F2015EF7F98}" type="datetimeFigureOut">
              <a:rPr lang="nl-NL" smtClean="0"/>
              <a:t>27-01-2020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3393C9E-1B65-2B40-8904-DBD955455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851E391-4601-0846-B3D1-C3D3C3701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7EB930-94F1-EA47-8EF3-50D11F04DEE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073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tif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15">
            <a:extLst>
              <a:ext uri="{FF2B5EF4-FFF2-40B4-BE49-F238E27FC236}">
                <a16:creationId xmlns:a16="http://schemas.microsoft.com/office/drawing/2014/main" id="{99137B24-E99D-E049-BB86-EF7AFB7AABE4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1" y="145142"/>
            <a:ext cx="12192001" cy="6712857"/>
          </a:xfrm>
          <a:prstGeom prst="rect">
            <a:avLst/>
          </a:prstGeom>
        </p:spPr>
      </p:pic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D7890E9-3D41-E549-B2FA-083AFCC0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6440"/>
            <a:ext cx="10515600" cy="73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D2B14C7-E60D-604A-89AD-A31463DAD8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61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5553610-9647-5540-ADC2-4255733D85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08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aleway" panose="020B0503030101060003" pitchFamily="34" charset="77"/>
              </a:defRPr>
            </a:lvl1pPr>
          </a:lstStyle>
          <a:p>
            <a:fld id="{B357080E-1AFA-7C4E-9C1D-9F2015EF7F98}" type="datetimeFigureOut">
              <a:rPr lang="nl-NL" smtClean="0"/>
              <a:pPr/>
              <a:t>27-01-2020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C3607DD-9493-794F-BB44-D9E5B74DC7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941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aleway" panose="020B0503030101060003" pitchFamily="34" charset="77"/>
              </a:defRPr>
            </a:lvl1pPr>
          </a:lstStyle>
          <a:p>
            <a:r>
              <a:rPr lang="nl-NL" b="1" dirty="0"/>
              <a:t>SOURCE</a:t>
            </a:r>
            <a:r>
              <a:rPr lang="nl-NL" dirty="0"/>
              <a:t>LABS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748507F-B5DC-3940-8560-E21B02059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1941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aleway" panose="020B0503030101060003" pitchFamily="34" charset="77"/>
              </a:defRPr>
            </a:lvl1pPr>
          </a:lstStyle>
          <a:p>
            <a:fld id="{077EB930-94F1-EA47-8EF3-50D11F04DEEE}" type="slidenum">
              <a:rPr lang="nl-NL" smtClean="0"/>
              <a:pPr/>
              <a:t>‹#›</a:t>
            </a:fld>
            <a:endParaRPr lang="nl-NL" dirty="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9E44A41E-AE22-764A-92A4-696313A58B63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163211" y="82927"/>
            <a:ext cx="2091559" cy="725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314EAB4-2D0C-0742-A97E-3A0BBBFADA8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296241" y="22697"/>
            <a:ext cx="1732548" cy="866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30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Raleway" panose="020B0503030101060003" pitchFamily="34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Raleway" panose="020B05030301010600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3675CF-4EC5-2C46-AFFC-B422BA6196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nl-NL" b="1" dirty="0">
                <a:solidFill>
                  <a:srgbClr val="0070C0"/>
                </a:solidFill>
              </a:rPr>
              <a:t>SOURCE</a:t>
            </a:r>
            <a:r>
              <a:rPr lang="nl-NL" dirty="0"/>
              <a:t>LABS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7056951-8E8C-5D40-9785-45F132A4E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36695"/>
            <a:ext cx="9144000" cy="173254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Intro to Apache Kafka </a:t>
            </a:r>
          </a:p>
          <a:p>
            <a:r>
              <a:rPr lang="en-US" dirty="0"/>
              <a:t>And</a:t>
            </a:r>
          </a:p>
          <a:p>
            <a:r>
              <a:rPr lang="en-US" dirty="0"/>
              <a:t> Event Streaming</a:t>
            </a:r>
          </a:p>
          <a:p>
            <a:r>
              <a:rPr lang="en-US" b="1" dirty="0">
                <a:effectLst/>
              </a:rPr>
              <a:t>By D. Campbell</a:t>
            </a:r>
          </a:p>
        </p:txBody>
      </p:sp>
    </p:spTree>
    <p:extLst>
      <p:ext uri="{BB962C8B-B14F-4D97-AF65-F5344CB8AC3E}">
        <p14:creationId xmlns:p14="http://schemas.microsoft.com/office/powerpoint/2010/main" val="1435928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AF0D1-7D30-4C4B-B8AD-87E7619C1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Streaming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878A4-58FD-3842-9F05-99DE1D639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order to understand what Kafka does and how it works we need to understand Event Streaming</a:t>
            </a:r>
          </a:p>
          <a:p>
            <a:r>
              <a:rPr lang="en-US" dirty="0"/>
              <a:t>And that requires a big change in the way we think when designing software</a:t>
            </a:r>
          </a:p>
        </p:txBody>
      </p:sp>
    </p:spTree>
    <p:extLst>
      <p:ext uri="{BB962C8B-B14F-4D97-AF65-F5344CB8AC3E}">
        <p14:creationId xmlns:p14="http://schemas.microsoft.com/office/powerpoint/2010/main" val="3940258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ECB8D-9126-914C-A2AB-DEEA78BC0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C5B73-63C4-034F-A092-D0E2D876A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something that happened</a:t>
            </a:r>
          </a:p>
          <a:p>
            <a:r>
              <a:rPr lang="en-US" dirty="0"/>
              <a:t>It is a record of a change of state</a:t>
            </a:r>
          </a:p>
          <a:p>
            <a:r>
              <a:rPr lang="en-US" dirty="0"/>
              <a:t>Stock tickers are a good example</a:t>
            </a:r>
          </a:p>
          <a:p>
            <a:pPr lvl="1"/>
            <a:r>
              <a:rPr lang="en-US" dirty="0"/>
              <a:t>Every time the price is changed this event is published </a:t>
            </a:r>
          </a:p>
          <a:p>
            <a:pPr lvl="1"/>
            <a:r>
              <a:rPr lang="en-US" dirty="0"/>
              <a:t>The ticker could be considered the stream</a:t>
            </a:r>
          </a:p>
        </p:txBody>
      </p:sp>
    </p:spTree>
    <p:extLst>
      <p:ext uri="{BB962C8B-B14F-4D97-AF65-F5344CB8AC3E}">
        <p14:creationId xmlns:p14="http://schemas.microsoft.com/office/powerpoint/2010/main" val="762883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ECB8D-9126-914C-A2AB-DEEA78BC0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C5B73-63C4-034F-A092-D0E2D876A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our more traditional contemporary software platforms events are implicit</a:t>
            </a:r>
          </a:p>
          <a:p>
            <a:r>
              <a:rPr lang="en-US" dirty="0"/>
              <a:t>Something has happened once a bunch of methods have run, or an HTTP call is made, or a row is inserted into a DB.</a:t>
            </a:r>
          </a:p>
          <a:p>
            <a:r>
              <a:rPr lang="en-US" dirty="0"/>
              <a:t>Maybe we log that something has happened, that an event has occurred, but maybe not, and maybe even if we do log, we don’t really care</a:t>
            </a:r>
          </a:p>
        </p:txBody>
      </p:sp>
    </p:spTree>
    <p:extLst>
      <p:ext uri="{BB962C8B-B14F-4D97-AF65-F5344CB8AC3E}">
        <p14:creationId xmlns:p14="http://schemas.microsoft.com/office/powerpoint/2010/main" val="3717843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ECB8D-9126-914C-A2AB-DEEA78BC0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C5B73-63C4-034F-A092-D0E2D876A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828800" lvl="4" indent="0" fontAlgn="base">
              <a:buNone/>
            </a:pPr>
            <a:r>
              <a:rPr lang="en-US" dirty="0"/>
              <a:t>Events now will be considered central</a:t>
            </a:r>
          </a:p>
          <a:p>
            <a:pPr lvl="5" fontAlgn="base"/>
            <a:r>
              <a:rPr lang="en-US" dirty="0"/>
              <a:t>Software architecture revolves around how we react to streams of events flowing between components</a:t>
            </a:r>
          </a:p>
          <a:p>
            <a:pPr lvl="5" fontAlgn="base"/>
            <a:r>
              <a:rPr lang="en-US" dirty="0"/>
              <a:t>This opens up many many many possibilities and there are many approaches and patterns we can use</a:t>
            </a:r>
          </a:p>
          <a:p>
            <a:pPr lvl="6" fontAlgn="base"/>
            <a:r>
              <a:rPr lang="en-US" dirty="0"/>
              <a:t>For instance Event Sourcing and CQRS (As we saw at our meetup with Axon man)</a:t>
            </a:r>
          </a:p>
        </p:txBody>
      </p:sp>
    </p:spTree>
    <p:extLst>
      <p:ext uri="{BB962C8B-B14F-4D97-AF65-F5344CB8AC3E}">
        <p14:creationId xmlns:p14="http://schemas.microsoft.com/office/powerpoint/2010/main" val="5219149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BE0D8-16D0-3246-AD40-2EEAAE701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…..wait a second, isn’t this just message queues but different?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E6600-1931-A147-9C7B-193CB3F0E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Sort of, we certainly have some similarities, but we also have some key differences</a:t>
            </a:r>
          </a:p>
        </p:txBody>
      </p:sp>
    </p:spTree>
    <p:extLst>
      <p:ext uri="{BB962C8B-B14F-4D97-AF65-F5344CB8AC3E}">
        <p14:creationId xmlns:p14="http://schemas.microsoft.com/office/powerpoint/2010/main" val="3799418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4AE4E-6B3E-754D-ADD4-5D0637C86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Similarities with MQ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FA717-6F28-E94A-B93D-CBAA3CCAA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2" fontAlgn="base"/>
            <a:r>
              <a:rPr lang="en-US" dirty="0"/>
              <a:t>Like Message queue</a:t>
            </a:r>
          </a:p>
          <a:p>
            <a:pPr lvl="3" fontAlgn="base"/>
            <a:r>
              <a:rPr lang="en-US" dirty="0"/>
              <a:t>Enables asynchronous communication</a:t>
            </a:r>
          </a:p>
          <a:p>
            <a:pPr lvl="3" fontAlgn="base"/>
            <a:r>
              <a:rPr lang="en-US" dirty="0"/>
              <a:t>Publish, subscribe, channels</a:t>
            </a:r>
          </a:p>
        </p:txBody>
      </p:sp>
    </p:spTree>
    <p:extLst>
      <p:ext uri="{BB962C8B-B14F-4D97-AF65-F5344CB8AC3E}">
        <p14:creationId xmlns:p14="http://schemas.microsoft.com/office/powerpoint/2010/main" val="1069491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4AE4E-6B3E-754D-ADD4-5D0637C86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Similarities with ESB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FA717-6F28-E94A-B93D-CBAA3CCAA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lvl="3" fontAlgn="base"/>
            <a:r>
              <a:rPr lang="en-US" dirty="0"/>
              <a:t>Integration capabilities</a:t>
            </a:r>
          </a:p>
          <a:p>
            <a:pPr lvl="3" fontAlgn="base"/>
            <a:r>
              <a:rPr lang="en-US" dirty="0"/>
              <a:t>ESBs focus on letting different vendor’s applications to talk to each other through an intermediary that governs policy</a:t>
            </a:r>
          </a:p>
        </p:txBody>
      </p:sp>
    </p:spTree>
    <p:extLst>
      <p:ext uri="{BB962C8B-B14F-4D97-AF65-F5344CB8AC3E}">
        <p14:creationId xmlns:p14="http://schemas.microsoft.com/office/powerpoint/2010/main" val="2011776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831BB-666C-4E40-8E2D-99F7FD94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Differences with a MQ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DE4AA-D5B8-1248-8E7D-D02ACB2D9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MQs:</a:t>
            </a:r>
          </a:p>
          <a:p>
            <a:pPr lvl="4" fontAlgn="base"/>
            <a:r>
              <a:rPr lang="en-GB" dirty="0"/>
              <a:t>Transient data</a:t>
            </a:r>
          </a:p>
          <a:p>
            <a:pPr lvl="5" fontAlgn="base"/>
            <a:r>
              <a:rPr lang="en-GB" dirty="0"/>
              <a:t>Kafka is not a queue, there’s no pop/push</a:t>
            </a:r>
          </a:p>
          <a:p>
            <a:pPr lvl="4" fontAlgn="base"/>
            <a:r>
              <a:rPr lang="en-GB" dirty="0"/>
              <a:t>Targeted reliable delivery</a:t>
            </a:r>
          </a:p>
          <a:p>
            <a:pPr lvl="4" fontAlgn="base"/>
            <a:r>
              <a:rPr lang="en-GB" dirty="0"/>
              <a:t>Request / Reply</a:t>
            </a:r>
          </a:p>
        </p:txBody>
      </p:sp>
    </p:spTree>
    <p:extLst>
      <p:ext uri="{BB962C8B-B14F-4D97-AF65-F5344CB8AC3E}">
        <p14:creationId xmlns:p14="http://schemas.microsoft.com/office/powerpoint/2010/main" val="2228409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3445C-D053-B248-98D7-797FDBEC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How event streaming differs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6755D-59ED-6740-87CA-1888937CA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Stream history</a:t>
            </a:r>
          </a:p>
          <a:p>
            <a:r>
              <a:rPr lang="en-NL" dirty="0"/>
              <a:t>Scalable consumption</a:t>
            </a:r>
          </a:p>
          <a:p>
            <a:r>
              <a:rPr lang="en-NL" dirty="0"/>
              <a:t>Immutable data</a:t>
            </a:r>
          </a:p>
          <a:p>
            <a:pPr lvl="1"/>
            <a:r>
              <a:rPr lang="en-NL" dirty="0"/>
              <a:t>Essentially append only</a:t>
            </a:r>
          </a:p>
        </p:txBody>
      </p:sp>
    </p:spTree>
    <p:extLst>
      <p:ext uri="{BB962C8B-B14F-4D97-AF65-F5344CB8AC3E}">
        <p14:creationId xmlns:p14="http://schemas.microsoft.com/office/powerpoint/2010/main" val="178901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D483C-B157-A947-A2E8-B43F4FE8E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The core of Kafka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9CA20-8D46-FE4B-9051-66EAA87CB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lvl="2" fontAlgn="base"/>
            <a:r>
              <a:rPr lang="en-GB" dirty="0"/>
              <a:t>A persisted event log</a:t>
            </a:r>
          </a:p>
          <a:p>
            <a:pPr lvl="5" fontAlgn="base"/>
            <a:r>
              <a:rPr lang="en-GB" dirty="0"/>
              <a:t>The single source of truth</a:t>
            </a:r>
          </a:p>
          <a:p>
            <a:pPr lvl="5" fontAlgn="base"/>
            <a:r>
              <a:rPr lang="en-GB" dirty="0"/>
              <a:t>Produce once on top, consume from where ever / however</a:t>
            </a:r>
          </a:p>
          <a:p>
            <a:endParaRPr lang="en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F02C0D-4C47-624D-8568-C1A075A6F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3437" y="3752311"/>
            <a:ext cx="4457090" cy="271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746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A3A648-6C4F-1145-B24A-F5ADD09763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Presentation contents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19B0EB4-CB35-EA43-BDD0-1C2A6287B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Why is Kafka even a thing?</a:t>
            </a:r>
          </a:p>
          <a:p>
            <a:r>
              <a:rPr lang="en-GB" dirty="0"/>
              <a:t>What does it do?</a:t>
            </a:r>
          </a:p>
          <a:p>
            <a:r>
              <a:rPr lang="en-GB" dirty="0"/>
              <a:t>How does it work?</a:t>
            </a:r>
          </a:p>
          <a:p>
            <a:r>
              <a:rPr lang="en-GB" dirty="0"/>
              <a:t>How can I play with it?</a:t>
            </a:r>
          </a:p>
        </p:txBody>
      </p:sp>
    </p:spTree>
    <p:extLst>
      <p:ext uri="{BB962C8B-B14F-4D97-AF65-F5344CB8AC3E}">
        <p14:creationId xmlns:p14="http://schemas.microsoft.com/office/powerpoint/2010/main" val="38557534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67892-DA29-3545-B131-633856F6E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Kafka offers…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C3C7C-8C48-AA46-A32B-8B072D21E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lvl="3" fontAlgn="base"/>
            <a:r>
              <a:rPr lang="en-GB" dirty="0"/>
              <a:t>Stream Processing (ETL, filtering, aggregations, transformations)</a:t>
            </a:r>
          </a:p>
          <a:p>
            <a:pPr lvl="3" fontAlgn="base"/>
            <a:r>
              <a:rPr lang="en-GB" dirty="0"/>
              <a:t>Real-Time performance </a:t>
            </a:r>
          </a:p>
          <a:p>
            <a:pPr lvl="4" fontAlgn="base"/>
            <a:r>
              <a:rPr lang="en-GB" dirty="0"/>
              <a:t>No serialisation/de-serialisation</a:t>
            </a:r>
          </a:p>
          <a:p>
            <a:pPr lvl="3" fontAlgn="base"/>
            <a:r>
              <a:rPr lang="en-GB" dirty="0"/>
              <a:t>Global scale</a:t>
            </a:r>
          </a:p>
          <a:p>
            <a:pPr lvl="3" fontAlgn="base"/>
            <a:r>
              <a:rPr lang="en-GB" dirty="0"/>
              <a:t>Persistent storage</a:t>
            </a:r>
          </a:p>
          <a:p>
            <a:pPr lvl="4" fontAlgn="base"/>
            <a:r>
              <a:rPr lang="en-GB" dirty="0"/>
              <a:t>Event Archiving is used for “forever” persistence</a:t>
            </a:r>
          </a:p>
          <a:p>
            <a:pPr lvl="3" fontAlgn="base"/>
            <a:r>
              <a:rPr lang="en-GB" dirty="0"/>
              <a:t>High availability</a:t>
            </a:r>
          </a:p>
        </p:txBody>
      </p:sp>
    </p:spTree>
    <p:extLst>
      <p:ext uri="{BB962C8B-B14F-4D97-AF65-F5344CB8AC3E}">
        <p14:creationId xmlns:p14="http://schemas.microsoft.com/office/powerpoint/2010/main" val="37648810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2A780-03BC-104C-9186-820D892A0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Very popular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99CB1-5582-C94E-AECC-AC8209D3B8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lvl="2" fontAlgn="base"/>
            <a:r>
              <a:rPr lang="en-GB" dirty="0"/>
              <a:t>10 years old now</a:t>
            </a:r>
          </a:p>
          <a:p>
            <a:pPr lvl="2" fontAlgn="base"/>
            <a:r>
              <a:rPr lang="en-GB" dirty="0"/>
              <a:t>Creator of Kafka, LinkedIn, consumes more than 4.5 trillion messages a day  (up from the 1.4 at conception)</a:t>
            </a:r>
          </a:p>
          <a:p>
            <a:pPr lvl="2" fontAlgn="base"/>
            <a:r>
              <a:rPr lang="en-GB" dirty="0"/>
              <a:t>Netflix processes more than 6 Petabytes per day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90775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718F2-16F7-CF48-9A18-3EF022C97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Before we get our hands dirty, a bit of terminology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0AE67-82BD-5A42-AD62-4EA7E947C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pPr lvl="2" fontAlgn="base"/>
            <a:r>
              <a:rPr lang="en-GB" dirty="0"/>
              <a:t>Event</a:t>
            </a:r>
          </a:p>
          <a:p>
            <a:pPr lvl="3" fontAlgn="base"/>
            <a:r>
              <a:rPr lang="en-GB" dirty="0"/>
              <a:t>Key &lt;optional&gt;</a:t>
            </a:r>
          </a:p>
          <a:p>
            <a:pPr lvl="3" fontAlgn="base"/>
            <a:r>
              <a:rPr lang="en-GB" dirty="0"/>
              <a:t>Message</a:t>
            </a:r>
          </a:p>
          <a:p>
            <a:pPr lvl="2" fontAlgn="base"/>
            <a:r>
              <a:rPr lang="en-GB" dirty="0"/>
              <a:t>Broker</a:t>
            </a:r>
          </a:p>
          <a:p>
            <a:pPr lvl="3" fontAlgn="base"/>
            <a:r>
              <a:rPr lang="en-GB" dirty="0"/>
              <a:t>Make up the cluster</a:t>
            </a:r>
          </a:p>
          <a:p>
            <a:pPr lvl="3" fontAlgn="base"/>
            <a:r>
              <a:rPr lang="en-GB" dirty="0"/>
              <a:t>at least 3 is normal</a:t>
            </a:r>
          </a:p>
          <a:p>
            <a:pPr lvl="2" fontAlgn="base"/>
            <a:r>
              <a:rPr lang="en-GB" dirty="0"/>
              <a:t>Topic</a:t>
            </a:r>
          </a:p>
          <a:p>
            <a:pPr lvl="2" fontAlgn="base"/>
            <a:r>
              <a:rPr lang="en-GB" dirty="0"/>
              <a:t>Partition</a:t>
            </a:r>
          </a:p>
          <a:p>
            <a:pPr lvl="3" fontAlgn="base"/>
            <a:r>
              <a:rPr lang="en-GB" dirty="0"/>
              <a:t>A topic is partitioned over brokers</a:t>
            </a:r>
          </a:p>
          <a:p>
            <a:pPr lvl="2" fontAlgn="base"/>
            <a:r>
              <a:rPr lang="en-GB" dirty="0"/>
              <a:t>Producer</a:t>
            </a:r>
          </a:p>
          <a:p>
            <a:pPr lvl="2" fontAlgn="base"/>
            <a:r>
              <a:rPr lang="en-GB" dirty="0"/>
              <a:t>Consumer</a:t>
            </a:r>
          </a:p>
          <a:p>
            <a:pPr marL="0" indent="0">
              <a:buNone/>
            </a:pP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287630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BA4FD-C8F4-F544-98B6-182AF0320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E6B4F-D297-C640-A349-9268DA0F6A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Key</a:t>
            </a:r>
          </a:p>
          <a:p>
            <a:pPr lvl="1"/>
            <a:r>
              <a:rPr lang="en-NL" dirty="0"/>
              <a:t>Optional</a:t>
            </a:r>
          </a:p>
          <a:p>
            <a:r>
              <a:rPr lang="en-NL" dirty="0"/>
              <a:t>Payload</a:t>
            </a:r>
          </a:p>
          <a:p>
            <a:r>
              <a:rPr lang="en-NL" dirty="0"/>
              <a:t>Can be serialised using schemas, plaintext, custom serializers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142303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EEC13-C9FE-3C4B-8A21-C1FDDAA16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Broker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2F6A4-CF1A-1845-A885-F32B99D24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3" fontAlgn="base"/>
            <a:r>
              <a:rPr lang="en-GB" dirty="0"/>
              <a:t>Make up the cluster</a:t>
            </a:r>
          </a:p>
          <a:p>
            <a:pPr lvl="3" fontAlgn="base"/>
            <a:r>
              <a:rPr lang="en-GB" dirty="0"/>
              <a:t>at least 3 is normal</a:t>
            </a:r>
          </a:p>
          <a:p>
            <a:pPr lvl="3" fontAlgn="base"/>
            <a:r>
              <a:rPr lang="en-GB" dirty="0"/>
              <a:t>Keep themselves in check via a central registry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442827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ED5B7-933C-3143-A345-BBBF3703D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9FA59-63AD-924B-8F6F-A95E606824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An event is published to a Topic</a:t>
            </a:r>
          </a:p>
          <a:p>
            <a:r>
              <a:rPr lang="en-NL" dirty="0"/>
              <a:t>The topic is the persisted event log</a:t>
            </a:r>
          </a:p>
        </p:txBody>
      </p:sp>
    </p:spTree>
    <p:extLst>
      <p:ext uri="{BB962C8B-B14F-4D97-AF65-F5344CB8AC3E}">
        <p14:creationId xmlns:p14="http://schemas.microsoft.com/office/powerpoint/2010/main" val="32204768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FCB1F-3194-704B-ACAD-559999400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Partition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97D93-582B-ED40-AE82-0722AC47D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A partition holds event data</a:t>
            </a:r>
          </a:p>
          <a:p>
            <a:r>
              <a:rPr lang="en-NL" dirty="0"/>
              <a:t>A partition is replicated over brokers</a:t>
            </a:r>
          </a:p>
          <a:p>
            <a:r>
              <a:rPr lang="en-NL" dirty="0"/>
              <a:t>A topic can be spread over multiple partitions</a:t>
            </a:r>
          </a:p>
        </p:txBody>
      </p:sp>
    </p:spTree>
    <p:extLst>
      <p:ext uri="{BB962C8B-B14F-4D97-AF65-F5344CB8AC3E}">
        <p14:creationId xmlns:p14="http://schemas.microsoft.com/office/powerpoint/2010/main" val="32605282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79527-C46A-5243-A975-F93D847FA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Producer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DB5B2-4715-2F44-8EBF-7FE5DF6555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Produces events</a:t>
            </a:r>
          </a:p>
          <a:p>
            <a:r>
              <a:rPr lang="en-NL" dirty="0"/>
              <a:t>Write once to</a:t>
            </a:r>
            <a:r>
              <a:rPr lang="en-GB" dirty="0"/>
              <a:t> t</a:t>
            </a:r>
            <a:r>
              <a:rPr lang="en-NL" dirty="0"/>
              <a:t>he tail of the topic</a:t>
            </a:r>
          </a:p>
        </p:txBody>
      </p:sp>
    </p:spTree>
    <p:extLst>
      <p:ext uri="{BB962C8B-B14F-4D97-AF65-F5344CB8AC3E}">
        <p14:creationId xmlns:p14="http://schemas.microsoft.com/office/powerpoint/2010/main" val="16533498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0E9B4-406C-DC44-B487-76D919B78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Consumer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ADF29-EB12-0740-A38D-0DEC917E4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……. </a:t>
            </a:r>
            <a:r>
              <a:rPr lang="en-GB" dirty="0"/>
              <a:t>Y</a:t>
            </a:r>
            <a:r>
              <a:rPr lang="en-NL" dirty="0"/>
              <a:t>ou guessed it they consume events</a:t>
            </a:r>
          </a:p>
          <a:p>
            <a:endParaRPr lang="en-N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56730-4AF8-D94C-AA92-FE82FA011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334" y="3429000"/>
            <a:ext cx="3847097" cy="269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2972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8779F-A807-FC4E-83F2-38DC95B39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Let’s get our hands dirty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B74DC-DA48-D240-8484-013ADC0C7E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Link for Git project should have been communicated</a:t>
            </a:r>
          </a:p>
          <a:p>
            <a:r>
              <a:rPr lang="en-NL" dirty="0"/>
              <a:t>Open up </a:t>
            </a:r>
          </a:p>
          <a:p>
            <a:pPr lvl="1"/>
            <a:r>
              <a:rPr lang="en-GB" dirty="0" err="1"/>
              <a:t>kafka</a:t>
            </a:r>
            <a:r>
              <a:rPr lang="en-GB" dirty="0"/>
              <a:t>/HelloWorld/</a:t>
            </a:r>
            <a:r>
              <a:rPr lang="en-GB" dirty="0" err="1"/>
              <a:t>README.md</a:t>
            </a:r>
            <a:endParaRPr lang="en-GB" dirty="0"/>
          </a:p>
          <a:p>
            <a:r>
              <a:rPr lang="en-NL" dirty="0"/>
              <a:t>Initialise docker swarm </a:t>
            </a:r>
          </a:p>
          <a:p>
            <a:pPr lvl="1"/>
            <a:r>
              <a:rPr lang="en-NL" dirty="0"/>
              <a:t>Yeah it’s a bit deprecated – Maybe K8s for next meeetup? </a:t>
            </a:r>
          </a:p>
          <a:p>
            <a:pPr lvl="1"/>
            <a:endParaRPr lang="en-NL" dirty="0"/>
          </a:p>
          <a:p>
            <a:pPr marL="0" indent="0">
              <a:buNone/>
            </a:pPr>
            <a:endParaRPr lang="en-NL" dirty="0"/>
          </a:p>
          <a:p>
            <a:endParaRPr lang="en-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D15100-BD6F-8E4C-8951-67E6B0DB6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0210" y="1152909"/>
            <a:ext cx="4082716" cy="22863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25C900-76A3-6943-B345-EC837533A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7391" y="4270815"/>
            <a:ext cx="3354471" cy="204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737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68B9A-9C05-C141-B053-073B5096C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bother? Why is this important?</a:t>
            </a:r>
          </a:p>
        </p:txBody>
      </p:sp>
    </p:spTree>
    <p:extLst>
      <p:ext uri="{BB962C8B-B14F-4D97-AF65-F5344CB8AC3E}">
        <p14:creationId xmlns:p14="http://schemas.microsoft.com/office/powerpoint/2010/main" val="4045283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5BA34-32EB-8B47-8F61-185E43999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Because the world has changed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D8A75-41B5-2E45-9BD2-743429699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Big pictures of 2020 vs 2010</a:t>
            </a:r>
          </a:p>
        </p:txBody>
      </p:sp>
    </p:spTree>
    <p:extLst>
      <p:ext uri="{BB962C8B-B14F-4D97-AF65-F5344CB8AC3E}">
        <p14:creationId xmlns:p14="http://schemas.microsoft.com/office/powerpoint/2010/main" val="2565954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5BA34-32EB-8B47-8F61-185E43999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We’re used to..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D8A75-41B5-2E45-9BD2-743429699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2" fontAlgn="base"/>
            <a:r>
              <a:rPr lang="en-US" dirty="0"/>
              <a:t>Big legacy webs of applications have grown, they include ESBs, message brokers, integration suits and connectors which are from all different kinds of vendors and using different kinds of technology</a:t>
            </a:r>
          </a:p>
          <a:p>
            <a:pPr lvl="3" fontAlgn="base"/>
            <a:r>
              <a:rPr lang="en-US" dirty="0"/>
              <a:t>Difficult to maintain</a:t>
            </a:r>
          </a:p>
          <a:p>
            <a:pPr lvl="3" fontAlgn="base"/>
            <a:r>
              <a:rPr lang="en-US" dirty="0"/>
              <a:t>Difficult to test</a:t>
            </a:r>
          </a:p>
          <a:p>
            <a:pPr lvl="3" fontAlgn="base"/>
            <a:r>
              <a:rPr lang="en-US" dirty="0"/>
              <a:t>Difficult to deploy</a:t>
            </a:r>
          </a:p>
          <a:p>
            <a:pPr lvl="3" fontAlgn="base"/>
            <a:r>
              <a:rPr lang="en-US" b="1" dirty="0"/>
              <a:t>Especially At Scale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901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8D0DC-88CF-7A40-A390-9D7E1BBEC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the IT world has also changed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156EE-6260-684A-827C-EF66A7C55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3" fontAlgn="base"/>
            <a:r>
              <a:rPr lang="en-US" dirty="0"/>
              <a:t>The focus of the worlds IT is shifting</a:t>
            </a:r>
          </a:p>
          <a:p>
            <a:pPr lvl="4" fontAlgn="base"/>
            <a:r>
              <a:rPr lang="en-US" dirty="0"/>
              <a:t>Mobile Apps</a:t>
            </a:r>
          </a:p>
          <a:p>
            <a:pPr lvl="4" fontAlgn="base"/>
            <a:r>
              <a:rPr lang="en-US" dirty="0"/>
              <a:t>IoT</a:t>
            </a:r>
          </a:p>
          <a:p>
            <a:pPr lvl="4" fontAlgn="base"/>
            <a:r>
              <a:rPr lang="en-US" dirty="0"/>
              <a:t>Cloud</a:t>
            </a:r>
          </a:p>
          <a:p>
            <a:pPr lvl="4" fontAlgn="base"/>
            <a:r>
              <a:rPr lang="en-US" dirty="0"/>
              <a:t>Microservices</a:t>
            </a:r>
          </a:p>
          <a:p>
            <a:pPr lvl="4" fontAlgn="base"/>
            <a:r>
              <a:rPr lang="en-US" dirty="0"/>
              <a:t>Machine Learning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150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C83AE-5364-3B4B-93D2-0A25B8B76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gives new demands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D02D8-6495-2047-89C9-E07D590DD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4" fontAlgn="base"/>
            <a:r>
              <a:rPr lang="en-US" dirty="0"/>
              <a:t>Speed</a:t>
            </a:r>
          </a:p>
          <a:p>
            <a:pPr lvl="4" fontAlgn="base"/>
            <a:r>
              <a:rPr lang="en-US" dirty="0"/>
              <a:t>Efficiency</a:t>
            </a:r>
          </a:p>
          <a:p>
            <a:pPr lvl="4" fontAlgn="base"/>
            <a:r>
              <a:rPr lang="en-US" b="1" dirty="0"/>
              <a:t>Scale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674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4E313-5211-8C44-A1ED-5AC521022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were not being met..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49A67-DA22-7149-AA48-70058BD2B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2" fontAlgn="base"/>
            <a:r>
              <a:rPr lang="en-US" dirty="0"/>
              <a:t>Current ESB, MQ type solutions don’t handle this well</a:t>
            </a:r>
          </a:p>
          <a:p>
            <a:endParaRPr lang="en-US" dirty="0"/>
          </a:p>
          <a:p>
            <a:r>
              <a:rPr lang="en-US" dirty="0"/>
              <a:t>At least not at a huge scale</a:t>
            </a:r>
          </a:p>
          <a:p>
            <a:endParaRPr lang="en-US" dirty="0"/>
          </a:p>
          <a:p>
            <a:r>
              <a:rPr lang="en-US" dirty="0"/>
              <a:t>Plus we like shiny new things</a:t>
            </a:r>
          </a:p>
        </p:txBody>
      </p:sp>
    </p:spTree>
    <p:extLst>
      <p:ext uri="{BB962C8B-B14F-4D97-AF65-F5344CB8AC3E}">
        <p14:creationId xmlns:p14="http://schemas.microsoft.com/office/powerpoint/2010/main" val="363802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C2537-E597-1E49-A42D-70800AC4C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Kafka to the rescue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D0493-42F7-EA47-9CBE-49DE716E6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lvl="3" fontAlgn="base"/>
            <a:r>
              <a:rPr lang="en-US" dirty="0"/>
              <a:t>Invented by LinkedIn </a:t>
            </a:r>
          </a:p>
          <a:p>
            <a:pPr lvl="4" fontAlgn="base"/>
            <a:r>
              <a:rPr lang="en-US" dirty="0"/>
              <a:t>1.4 trillion events per day back then</a:t>
            </a:r>
          </a:p>
        </p:txBody>
      </p:sp>
    </p:spTree>
    <p:extLst>
      <p:ext uri="{BB962C8B-B14F-4D97-AF65-F5344CB8AC3E}">
        <p14:creationId xmlns:p14="http://schemas.microsoft.com/office/powerpoint/2010/main" val="276188085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5461</TotalTime>
  <Words>736</Words>
  <Application>Microsoft Macintosh PowerPoint</Application>
  <PresentationFormat>Widescreen</PresentationFormat>
  <Paragraphs>145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Raleway</vt:lpstr>
      <vt:lpstr>Kantoorthema</vt:lpstr>
      <vt:lpstr>SOURCELABS</vt:lpstr>
      <vt:lpstr>Presentation contents</vt:lpstr>
      <vt:lpstr>Why bother? Why is this important?</vt:lpstr>
      <vt:lpstr>Because the world has changed</vt:lpstr>
      <vt:lpstr>We’re used to..</vt:lpstr>
      <vt:lpstr>But the IT world has also changed</vt:lpstr>
      <vt:lpstr>Which gives new demands</vt:lpstr>
      <vt:lpstr>Which were not being met..</vt:lpstr>
      <vt:lpstr>Kafka to the rescue</vt:lpstr>
      <vt:lpstr>Event Streaming</vt:lpstr>
      <vt:lpstr>The Event</vt:lpstr>
      <vt:lpstr>The Event</vt:lpstr>
      <vt:lpstr>The Event</vt:lpstr>
      <vt:lpstr>…..wait a second, isn’t this just message queues but different?</vt:lpstr>
      <vt:lpstr>Similarities with MQ</vt:lpstr>
      <vt:lpstr>Similarities with ESB</vt:lpstr>
      <vt:lpstr>Differences with a MQ</vt:lpstr>
      <vt:lpstr>How event streaming differs</vt:lpstr>
      <vt:lpstr>The core of Kafka</vt:lpstr>
      <vt:lpstr>Kafka offers…</vt:lpstr>
      <vt:lpstr>Very popular</vt:lpstr>
      <vt:lpstr>Before we get our hands dirty, a bit of terminology</vt:lpstr>
      <vt:lpstr>Event</vt:lpstr>
      <vt:lpstr>Broker</vt:lpstr>
      <vt:lpstr>Topic</vt:lpstr>
      <vt:lpstr>Partition</vt:lpstr>
      <vt:lpstr>Producer</vt:lpstr>
      <vt:lpstr>Consumer</vt:lpstr>
      <vt:lpstr>Let’s get our hands dirty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SOURCELABS</dc:title>
  <dc:creator>Stephan Oudmaijer</dc:creator>
  <cp:lastModifiedBy>Duncan Campbell</cp:lastModifiedBy>
  <cp:revision>130</cp:revision>
  <dcterms:created xsi:type="dcterms:W3CDTF">2019-11-06T09:08:44Z</dcterms:created>
  <dcterms:modified xsi:type="dcterms:W3CDTF">2020-01-27T17:04:46Z</dcterms:modified>
</cp:coreProperties>
</file>